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9"/>
  </p:notesMasterIdLst>
  <p:sldIdLst>
    <p:sldId id="396" r:id="rId2"/>
    <p:sldId id="335" r:id="rId3"/>
    <p:sldId id="392" r:id="rId4"/>
    <p:sldId id="327" r:id="rId5"/>
    <p:sldId id="340" r:id="rId6"/>
    <p:sldId id="397" r:id="rId7"/>
    <p:sldId id="394" r:id="rId8"/>
  </p:sldIdLst>
  <p:sldSz cx="9144000" cy="5143500" type="screen16x9"/>
  <p:notesSz cx="6858000" cy="9144000"/>
  <p:custShowLst>
    <p:custShow name="Part 1" id="0">
      <p:sldLst/>
    </p:custShow>
  </p:custShow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Part 2" id="{B232884C-2B53-B949-BFE0-DDFF264E7EC3}">
          <p14:sldIdLst>
            <p14:sldId id="396"/>
            <p14:sldId id="335"/>
            <p14:sldId id="392"/>
            <p14:sldId id="327"/>
            <p14:sldId id="340"/>
            <p14:sldId id="397"/>
            <p14:sldId id="3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000000"/>
    <a:srgbClr val="929292"/>
    <a:srgbClr val="FFFFFF"/>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9" autoAdjust="0"/>
    <p:restoredTop sz="89048" autoAdjust="0"/>
  </p:normalViewPr>
  <p:slideViewPr>
    <p:cSldViewPr snapToGrid="0">
      <p:cViewPr varScale="1">
        <p:scale>
          <a:sx n="151" d="100"/>
          <a:sy n="151" d="100"/>
        </p:scale>
        <p:origin x="752" y="184"/>
      </p:cViewPr>
      <p:guideLst/>
    </p:cSldViewPr>
  </p:slideViewPr>
  <p:outlineViewPr>
    <p:cViewPr>
      <p:scale>
        <a:sx n="33" d="100"/>
        <a:sy n="33" d="100"/>
      </p:scale>
      <p:origin x="0" y="-10824"/>
    </p:cViewPr>
  </p:outlineViewPr>
  <p:notesTextViewPr>
    <p:cViewPr>
      <p:scale>
        <a:sx n="1" d="1"/>
        <a:sy n="1" d="1"/>
      </p:scale>
      <p:origin x="0" y="0"/>
    </p:cViewPr>
  </p:notesTextViewPr>
  <p:notesViewPr>
    <p:cSldViewPr snapToGrid="0">
      <p:cViewPr>
        <p:scale>
          <a:sx n="100" d="100"/>
          <a:sy n="100" d="100"/>
        </p:scale>
        <p:origin x="2323" y="-10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The purpose of Part II is to go more deeply into the philosophies and values of our district. We examine how to apply the philosophy, generally using local resources and interviews of past and present leaders.</a:t>
            </a:r>
          </a:p>
          <a:p>
            <a:pPr marL="158750"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9CBF7949-65DD-477A-8C4C-2DFCC906895A}" type="slidenum">
              <a:rPr lang="en-US" smtClean="0"/>
              <a:t>1</a:t>
            </a:fld>
            <a:endParaRPr lang="en-US" dirty="0"/>
          </a:p>
        </p:txBody>
      </p:sp>
    </p:spTree>
    <p:extLst>
      <p:ext uri="{BB962C8B-B14F-4D97-AF65-F5344CB8AC3E}">
        <p14:creationId xmlns:p14="http://schemas.microsoft.com/office/powerpoint/2010/main" val="3507083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200" dirty="0">
                <a:latin typeface="Times New Roman" panose="02020603050405020304" pitchFamily="18" charset="0"/>
                <a:cs typeface="Times New Roman" panose="02020603050405020304" pitchFamily="18" charset="0"/>
              </a:rPr>
              <a:t>Script: Tiers I, II, III</a:t>
            </a:r>
          </a:p>
          <a:p>
            <a:pPr marL="158750" indent="0">
              <a:buNone/>
            </a:pPr>
            <a:r>
              <a:rPr lang="en-US" sz="1200" dirty="0">
                <a:latin typeface="Times New Roman" panose="02020603050405020304" pitchFamily="18" charset="0"/>
                <a:cs typeface="Times New Roman" panose="02020603050405020304" pitchFamily="18" charset="0"/>
              </a:rPr>
              <a:t>Facilitator:</a:t>
            </a:r>
          </a:p>
          <a:p>
            <a:pPr marL="158750" indent="0">
              <a:buNone/>
            </a:pPr>
            <a:r>
              <a:rPr lang="en-US" sz="1200" dirty="0">
                <a:latin typeface="Times New Roman" panose="02020603050405020304" pitchFamily="18" charset="0"/>
                <a:cs typeface="Times New Roman" panose="02020603050405020304" pitchFamily="18" charset="0"/>
              </a:rPr>
              <a:t>One of our foundational philosophies is that </a:t>
            </a:r>
            <a:r>
              <a:rPr lang="en-US" sz="1200" b="0" dirty="0">
                <a:latin typeface="Times New Roman" panose="02020603050405020304" pitchFamily="18" charset="0"/>
                <a:cs typeface="Times New Roman" panose="02020603050405020304" pitchFamily="18" charset="0"/>
              </a:rPr>
              <a:t>students are at the center of every decision</a:t>
            </a:r>
            <a:r>
              <a:rPr lang="en-US"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Please read the quote on the screen. Turn to an elbow partner and discuss (one or more of the following-facilitator's choice).</a:t>
            </a:r>
          </a:p>
          <a:p>
            <a:pPr marL="158750" indent="0">
              <a:buNone/>
            </a:pPr>
            <a:r>
              <a:rPr lang="en-US" sz="1200" dirty="0">
                <a:latin typeface="Times New Roman" panose="02020603050405020304" pitchFamily="18" charset="0"/>
                <a:cs typeface="Times New Roman" panose="02020603050405020304" pitchFamily="18" charset="0"/>
              </a:rPr>
              <a:t>Do you agree with this statement? Explain why or why not.</a:t>
            </a:r>
          </a:p>
          <a:p>
            <a:pPr marL="158750" indent="0">
              <a:buNone/>
            </a:pPr>
            <a:r>
              <a:rPr lang="en-US" sz="1200" dirty="0">
                <a:latin typeface="Times New Roman" panose="02020603050405020304" pitchFamily="18" charset="0"/>
                <a:cs typeface="Times New Roman" panose="02020603050405020304" pitchFamily="18" charset="0"/>
              </a:rPr>
              <a:t>Does this statement really serve every employee? Explain why or why not.</a:t>
            </a:r>
          </a:p>
          <a:p>
            <a:pPr marL="158750" indent="0">
              <a:buNone/>
            </a:pPr>
            <a:r>
              <a:rPr lang="en-US" sz="1200" dirty="0">
                <a:latin typeface="Times New Roman" panose="02020603050405020304" pitchFamily="18" charset="0"/>
                <a:cs typeface="Times New Roman" panose="02020603050405020304" pitchFamily="18" charset="0"/>
              </a:rPr>
              <a:t>How does this belief make decisions simple? Provide examples.</a:t>
            </a:r>
          </a:p>
          <a:p>
            <a:pPr marL="158750" indent="0">
              <a:buNone/>
            </a:pPr>
            <a:r>
              <a:rPr lang="en-US" sz="1200" dirty="0">
                <a:latin typeface="Times New Roman" panose="02020603050405020304" pitchFamily="18" charset="0"/>
                <a:cs typeface="Times New Roman" panose="02020603050405020304" pitchFamily="18" charset="0"/>
              </a:rPr>
              <a:t>What is the difference between simple and easy? Provide examples.</a:t>
            </a:r>
          </a:p>
          <a:p>
            <a:pPr marL="158750" indent="0">
              <a:buNone/>
            </a:pPr>
            <a:endParaRPr lang="en-US" sz="1200" dirty="0">
              <a:latin typeface="Times New Roman" panose="02020603050405020304" pitchFamily="18" charset="0"/>
              <a:cs typeface="Times New Roman" panose="02020603050405020304" pitchFamily="18" charset="0"/>
            </a:endParaRPr>
          </a:p>
          <a:p>
            <a:pPr marL="158750" indent="0">
              <a:buNone/>
            </a:pPr>
            <a:r>
              <a:rPr lang="en-US" sz="1200" dirty="0">
                <a:latin typeface="Times New Roman" panose="02020603050405020304" pitchFamily="18" charset="0"/>
                <a:cs typeface="Times New Roman" panose="02020603050405020304" pitchFamily="18" charset="0"/>
              </a:rPr>
              <a:t>To better understand the expectation of Clovis teachers let’s read pages 27-32 </a:t>
            </a:r>
            <a:r>
              <a:rPr lang="en-US" sz="1200" i="1" dirty="0">
                <a:latin typeface="Times New Roman" panose="02020603050405020304" pitchFamily="18" charset="0"/>
                <a:cs typeface="Times New Roman" panose="02020603050405020304" pitchFamily="18" charset="0"/>
              </a:rPr>
              <a:t>Teachers Role </a:t>
            </a:r>
            <a:r>
              <a:rPr lang="en-US" sz="1200" dirty="0">
                <a:latin typeface="Times New Roman" panose="02020603050405020304" pitchFamily="18" charset="0"/>
                <a:cs typeface="Times New Roman" panose="02020603050405020304" pitchFamily="18" charset="0"/>
              </a:rPr>
              <a:t>from the </a:t>
            </a:r>
            <a:r>
              <a:rPr lang="en-US" sz="1200" i="1" u="sng" dirty="0">
                <a:latin typeface="Times New Roman" panose="02020603050405020304" pitchFamily="18" charset="0"/>
                <a:cs typeface="Times New Roman" panose="02020603050405020304" pitchFamily="18" charset="0"/>
              </a:rPr>
              <a:t>Historical Overview of CUSD </a:t>
            </a:r>
            <a:r>
              <a:rPr lang="en-US" sz="1200" i="0" u="none" dirty="0">
                <a:latin typeface="Times New Roman" panose="02020603050405020304" pitchFamily="18" charset="0"/>
                <a:cs typeface="Times New Roman" panose="02020603050405020304" pitchFamily="18" charset="0"/>
              </a:rPr>
              <a:t>(included in resource folder). It is a pretty long article so lets form small groups to jigsaw it. While you are reading I want yo</a:t>
            </a:r>
            <a:r>
              <a:rPr lang="en-US" sz="1200" dirty="0">
                <a:latin typeface="Times New Roman" panose="02020603050405020304" pitchFamily="18" charset="0"/>
                <a:cs typeface="Times New Roman" panose="02020603050405020304" pitchFamily="18" charset="0"/>
              </a:rPr>
              <a:t>u to think about your role in the district and how it supports teachers, which in turn supports our students. </a:t>
            </a:r>
            <a:r>
              <a:rPr lang="en-US" sz="1200" i="0" u="none" dirty="0">
                <a:latin typeface="Times New Roman" panose="02020603050405020304" pitchFamily="18" charset="0"/>
                <a:cs typeface="Times New Roman" panose="02020603050405020304" pitchFamily="18" charset="0"/>
              </a:rPr>
              <a:t> </a:t>
            </a:r>
          </a:p>
          <a:p>
            <a:pPr marL="158750" indent="0">
              <a:buNone/>
            </a:pPr>
            <a:endParaRPr lang="en-US" sz="1200" dirty="0">
              <a:latin typeface="Times New Roman" panose="02020603050405020304" pitchFamily="18" charset="0"/>
              <a:cs typeface="Times New Roman" panose="02020603050405020304" pitchFamily="18" charset="0"/>
            </a:endParaRPr>
          </a:p>
          <a:p>
            <a:pPr marL="158750" indent="0">
              <a:buNone/>
            </a:pPr>
            <a:r>
              <a:rPr lang="en-US" sz="1200" i="0" u="none" dirty="0">
                <a:latin typeface="Times New Roman" panose="02020603050405020304" pitchFamily="18" charset="0"/>
                <a:cs typeface="Times New Roman" panose="02020603050405020304" pitchFamily="18" charset="0"/>
              </a:rPr>
              <a:t>As participants finish the article ask each group to share 1-2 key learnings. Remaining in the group discuss our belief that everyone in our organization is here to contribute to the success of our students. </a:t>
            </a:r>
            <a:r>
              <a:rPr lang="en-US" sz="1200" dirty="0">
                <a:latin typeface="Times New Roman" panose="02020603050405020304" pitchFamily="18" charset="0"/>
                <a:cs typeface="Times New Roman" panose="02020603050405020304" pitchFamily="18" charset="0"/>
              </a:rPr>
              <a:t>Thinking about your site and/or department discuss what you do supports teachers and student learning. Explain your thinking.</a:t>
            </a:r>
          </a:p>
          <a:p>
            <a:pPr marL="158750" indent="0">
              <a:buNone/>
            </a:pPr>
            <a:endParaRPr lang="en-US" sz="1200" i="0" u="none" dirty="0">
              <a:latin typeface="Times New Roman" panose="02020603050405020304" pitchFamily="18" charset="0"/>
              <a:cs typeface="Times New Roman" panose="02020603050405020304" pitchFamily="18" charset="0"/>
            </a:endParaRPr>
          </a:p>
          <a:p>
            <a:pPr marL="158750" indent="0">
              <a:buNone/>
            </a:pPr>
            <a:r>
              <a:rPr lang="en-US" sz="1200" dirty="0">
                <a:latin typeface="Times New Roman" panose="02020603050405020304" pitchFamily="18" charset="0"/>
                <a:cs typeface="Times New Roman" panose="02020603050405020304" pitchFamily="18" charset="0"/>
              </a:rPr>
              <a:t>As groups finish ask them to share their responses.</a:t>
            </a:r>
            <a:endParaRPr lang="en-US" sz="1200" i="0" u="none" dirty="0">
              <a:latin typeface="Times New Roman" panose="02020603050405020304" pitchFamily="18" charset="0"/>
              <a:cs typeface="Times New Roman" panose="02020603050405020304" pitchFamily="18" charset="0"/>
            </a:endParaRPr>
          </a:p>
          <a:p>
            <a:pPr marL="158750" indent="0">
              <a:buNone/>
            </a:pP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BF7949-65DD-477A-8C4C-2DFCC906895A}" type="slidenum">
              <a:rPr lang="en-US" smtClean="0"/>
              <a:t>2</a:t>
            </a:fld>
            <a:endParaRPr lang="en-US" dirty="0"/>
          </a:p>
        </p:txBody>
      </p:sp>
    </p:spTree>
    <p:extLst>
      <p:ext uri="{BB962C8B-B14F-4D97-AF65-F5344CB8AC3E}">
        <p14:creationId xmlns:p14="http://schemas.microsoft.com/office/powerpoint/2010/main" val="3558245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158750" indent="0">
              <a:buNone/>
            </a:pPr>
            <a:r>
              <a:rPr lang="en-US" dirty="0">
                <a:latin typeface="Times New Roman" panose="02020603050405020304" pitchFamily="18" charset="0"/>
                <a:cs typeface="Times New Roman" panose="02020603050405020304" pitchFamily="18" charset="0"/>
              </a:rPr>
              <a:t>Script: Tiers I, II, III</a:t>
            </a:r>
          </a:p>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Carlo Prandini finished his career in CUSD as Deputy Superintendent. One of our administrators shares a story about Carlo and when they went to work with him at Clovis West. Their greatest memory is whenever things got tough; Carlo would always say “Don’t worry, I won’t let you fail.”  And that is his leadership style. Carlo wouldn’t let you fail whether you were a student or employee.</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Carlo talks about systems needing to be in place that support the success of our students and district.  We are going to spend some time discussing systems and their importance.</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Let’s look at each component of a system as define by Carlo. Turn to a partner and answer the following:</a:t>
            </a:r>
          </a:p>
          <a:p>
            <a:pPr marL="387350" indent="-228600">
              <a:buAutoNum type="arabicPeriod"/>
            </a:pPr>
            <a:r>
              <a:rPr lang="en-US" dirty="0">
                <a:latin typeface="Times New Roman" panose="02020603050405020304" pitchFamily="18" charset="0"/>
                <a:cs typeface="Times New Roman" panose="02020603050405020304" pitchFamily="18" charset="0"/>
              </a:rPr>
              <a:t>What is the vision of Clovis Unified School District? How do you know?</a:t>
            </a:r>
          </a:p>
          <a:p>
            <a:pPr marL="387350" indent="-228600">
              <a:buAutoNum type="arabicPeriod"/>
            </a:pPr>
            <a:r>
              <a:rPr lang="en-US" dirty="0">
                <a:latin typeface="Times New Roman" panose="02020603050405020304" pitchFamily="18" charset="0"/>
                <a:cs typeface="Times New Roman" panose="02020603050405020304" pitchFamily="18" charset="0"/>
              </a:rPr>
              <a:t>What are systems in place that contribute to the success of Clovis Unified? How do you know they are value added? Explain your thinking.</a:t>
            </a:r>
          </a:p>
          <a:p>
            <a:pPr marL="387350" indent="-228600">
              <a:buFont typeface="+mj-lt"/>
              <a:buAutoNum type="arabicPeriod"/>
            </a:pPr>
            <a:r>
              <a:rPr lang="en-US" dirty="0">
                <a:latin typeface="Times New Roman" panose="02020603050405020304" pitchFamily="18" charset="0"/>
                <a:cs typeface="Times New Roman" panose="02020603050405020304" pitchFamily="18" charset="0"/>
              </a:rPr>
              <a:t>3. What systems are in place to demonstrate the fact that we value opinions of employe  students, and community? Provide examples.</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As partners complete their conversations ask them to share their responses.</a:t>
            </a:r>
          </a:p>
        </p:txBody>
      </p:sp>
      <p:sp>
        <p:nvSpPr>
          <p:cNvPr id="4" name="Slide Number Placeholder 3"/>
          <p:cNvSpPr>
            <a:spLocks noGrp="1"/>
          </p:cNvSpPr>
          <p:nvPr>
            <p:ph type="sldNum" sz="quarter" idx="5"/>
          </p:nvPr>
        </p:nvSpPr>
        <p:spPr/>
        <p:txBody>
          <a:bodyPr/>
          <a:lstStyle/>
          <a:p>
            <a:fld id="{9CBF7949-65DD-477A-8C4C-2DFCC906895A}" type="slidenum">
              <a:rPr lang="en-US" smtClean="0"/>
              <a:t>3</a:t>
            </a:fld>
            <a:endParaRPr lang="en-US" dirty="0"/>
          </a:p>
        </p:txBody>
      </p:sp>
    </p:spTree>
    <p:extLst>
      <p:ext uri="{BB962C8B-B14F-4D97-AF65-F5344CB8AC3E}">
        <p14:creationId xmlns:p14="http://schemas.microsoft.com/office/powerpoint/2010/main" val="194279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158750" indent="0">
              <a:buNone/>
            </a:pPr>
            <a:r>
              <a:rPr lang="en-US" dirty="0">
                <a:latin typeface="Times New Roman" panose="02020603050405020304" pitchFamily="18" charset="0"/>
                <a:cs typeface="Times New Roman" panose="02020603050405020304" pitchFamily="18" charset="0"/>
              </a:rPr>
              <a:t>Script: Tiers I, II, III</a:t>
            </a:r>
          </a:p>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Read the definitions of a system and a plan. The Clovis Unified system is what creates a “fair break for every student.” Without systems in place there is no way to guarantee the success of our students.</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Discussion Point</a:t>
            </a:r>
          </a:p>
          <a:p>
            <a:pPr marL="158750" indent="0">
              <a:buNone/>
            </a:pPr>
            <a:r>
              <a:rPr lang="en-US" dirty="0">
                <a:latin typeface="Times New Roman" panose="02020603050405020304" pitchFamily="18" charset="0"/>
                <a:cs typeface="Times New Roman" panose="02020603050405020304" pitchFamily="18" charset="0"/>
              </a:rPr>
              <a:t>101 - As individuals think about the definition of system and plan. Identify one system that is implemented school-wide/department-wide. Think about its purpose and how you know it’s effective. Turn to an elbow partner and share the system you identified.</a:t>
            </a:r>
          </a:p>
          <a:p>
            <a:pPr marL="158750" indent="0">
              <a:buNone/>
            </a:pPr>
            <a:r>
              <a:rPr lang="en-US" dirty="0">
                <a:latin typeface="Times New Roman" panose="02020603050405020304" pitchFamily="18" charset="0"/>
                <a:cs typeface="Times New Roman" panose="02020603050405020304" pitchFamily="18" charset="0"/>
              </a:rPr>
              <a:t>201 - Think about a system on your campus or in your department that is not effective. With a partner practice the five “whys” questioning strategy to determine the root cause it is not effective. (included in resource folder) </a:t>
            </a:r>
          </a:p>
          <a:p>
            <a:pPr marL="158750" indent="0">
              <a:buNone/>
            </a:pPr>
            <a:r>
              <a:rPr lang="en-US" dirty="0">
                <a:latin typeface="Times New Roman" panose="02020603050405020304" pitchFamily="18" charset="0"/>
                <a:cs typeface="Times New Roman" panose="02020603050405020304" pitchFamily="18" charset="0"/>
              </a:rPr>
              <a:t>303 - Think about a system in CUSD that is not effective. With a partner practice the five “whys” questioning strategy to determine the root cause. (included in resource folder) </a:t>
            </a:r>
          </a:p>
        </p:txBody>
      </p:sp>
      <p:sp>
        <p:nvSpPr>
          <p:cNvPr id="4" name="Slide Number Placeholder 3"/>
          <p:cNvSpPr>
            <a:spLocks noGrp="1"/>
          </p:cNvSpPr>
          <p:nvPr>
            <p:ph type="sldNum" sz="quarter" idx="5"/>
          </p:nvPr>
        </p:nvSpPr>
        <p:spPr/>
        <p:txBody>
          <a:bodyPr/>
          <a:lstStyle/>
          <a:p>
            <a:fld id="{9CBF7949-65DD-477A-8C4C-2DFCC906895A}" type="slidenum">
              <a:rPr lang="en-US" smtClean="0"/>
              <a:t>4</a:t>
            </a:fld>
            <a:endParaRPr lang="en-US" dirty="0"/>
          </a:p>
        </p:txBody>
      </p:sp>
    </p:spTree>
    <p:extLst>
      <p:ext uri="{BB962C8B-B14F-4D97-AF65-F5344CB8AC3E}">
        <p14:creationId xmlns:p14="http://schemas.microsoft.com/office/powerpoint/2010/main" val="3129561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The Clovis Unified system and its subsystems are what creates a “fair break for every student.” Without systems in place there is no way to guarantee the success of our students.</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We are going to jigsaw the article, which we renamed</a:t>
            </a:r>
            <a:r>
              <a:rPr lang="en-US" i="1" dirty="0">
                <a:latin typeface="Times New Roman" panose="02020603050405020304" pitchFamily="18" charset="0"/>
                <a:cs typeface="Times New Roman" panose="02020603050405020304" pitchFamily="18" charset="0"/>
              </a:rPr>
              <a:t> Is Clovis Unified a High Functioning System? (provided in resource folder)</a:t>
            </a:r>
            <a:r>
              <a:rPr lang="en-US" dirty="0">
                <a:latin typeface="Times New Roman" panose="02020603050405020304" pitchFamily="18" charset="0"/>
                <a:cs typeface="Times New Roman" panose="02020603050405020304" pitchFamily="18" charset="0"/>
              </a:rPr>
              <a:t> to identify the components of a system in relation to how the CUSD system functions.</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Discussion Points:</a:t>
            </a:r>
          </a:p>
          <a:p>
            <a:pPr marL="158750" indent="0">
              <a:buNone/>
            </a:pPr>
            <a:r>
              <a:rPr lang="en-US" dirty="0">
                <a:latin typeface="Times New Roman" panose="02020603050405020304" pitchFamily="18" charset="0"/>
                <a:cs typeface="Times New Roman" panose="02020603050405020304" pitchFamily="18" charset="0"/>
              </a:rPr>
              <a:t>In small groups read your assigned component of a system and respond to one or more of the following (facilitator’s choice):</a:t>
            </a:r>
          </a:p>
          <a:p>
            <a:pPr marL="158750" indent="0">
              <a:buNone/>
            </a:pPr>
            <a:r>
              <a:rPr lang="en-US" dirty="0">
                <a:latin typeface="Times New Roman" panose="02020603050405020304" pitchFamily="18" charset="0"/>
                <a:cs typeface="Times New Roman" panose="02020603050405020304" pitchFamily="18" charset="0"/>
              </a:rPr>
              <a:t>101 - Complete the activity on the screen.</a:t>
            </a:r>
          </a:p>
          <a:p>
            <a:pPr marL="158750" indent="0">
              <a:buNone/>
            </a:pPr>
            <a:r>
              <a:rPr lang="en-US" dirty="0">
                <a:latin typeface="Times New Roman" panose="02020603050405020304" pitchFamily="18" charset="0"/>
                <a:cs typeface="Times New Roman" panose="02020603050405020304" pitchFamily="18" charset="0"/>
              </a:rPr>
              <a:t>201 - In small job-alike groups thinking about the subsystem in which you work site/department, read the components and determine if your site and/or department is high-functioning. Explain your reasoning.</a:t>
            </a:r>
          </a:p>
          <a:p>
            <a:pPr marL="158750" indent="0">
              <a:buNone/>
            </a:pPr>
            <a:r>
              <a:rPr lang="en-US" dirty="0">
                <a:latin typeface="Times New Roman" panose="02020603050405020304" pitchFamily="18" charset="0"/>
                <a:cs typeface="Times New Roman" panose="02020603050405020304" pitchFamily="18" charset="0"/>
              </a:rPr>
              <a:t>303 - In small job-alike groups think about the CUSD system and its components. Examining each component what does CUSD have in place to determine it is a high functioning system. Provide examples to explain your reasoning. </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Ask each small group to share their responses with the larger group.</a:t>
            </a:r>
          </a:p>
        </p:txBody>
      </p:sp>
      <p:sp>
        <p:nvSpPr>
          <p:cNvPr id="4" name="Slide Number Placeholder 3"/>
          <p:cNvSpPr>
            <a:spLocks noGrp="1"/>
          </p:cNvSpPr>
          <p:nvPr>
            <p:ph type="sldNum" sz="quarter" idx="5"/>
          </p:nvPr>
        </p:nvSpPr>
        <p:spPr/>
        <p:txBody>
          <a:bodyPr/>
          <a:lstStyle/>
          <a:p>
            <a:fld id="{9CBF7949-65DD-477A-8C4C-2DFCC906895A}" type="slidenum">
              <a:rPr lang="en-US" smtClean="0"/>
              <a:t>5</a:t>
            </a:fld>
            <a:endParaRPr lang="en-US" dirty="0"/>
          </a:p>
        </p:txBody>
      </p:sp>
    </p:spTree>
    <p:extLst>
      <p:ext uri="{BB962C8B-B14F-4D97-AF65-F5344CB8AC3E}">
        <p14:creationId xmlns:p14="http://schemas.microsoft.com/office/powerpoint/2010/main" val="384999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32460" y="4123046"/>
            <a:ext cx="5680693" cy="4693294"/>
          </a:xfrm>
        </p:spPr>
        <p:txBody>
          <a:bodyPr/>
          <a:lstStyle/>
          <a:p>
            <a:pPr marL="158750" indent="0" defTabSz="924641">
              <a:buNone/>
              <a:defRPr/>
            </a:pPr>
            <a:r>
              <a:rPr lang="en-US" dirty="0">
                <a:latin typeface="Times New Roman" panose="02020603050405020304" pitchFamily="18" charset="0"/>
                <a:cs typeface="Times New Roman" panose="02020603050405020304" pitchFamily="18" charset="0"/>
              </a:rPr>
              <a:t>Script: Tiers I, II, III</a:t>
            </a:r>
          </a:p>
          <a:p>
            <a:pPr marL="158750" indent="0" defTabSz="924641">
              <a:buNone/>
              <a:defRPr/>
            </a:pPr>
            <a:r>
              <a:rPr lang="en-US" dirty="0">
                <a:latin typeface="Times New Roman" panose="02020603050405020304" pitchFamily="18" charset="0"/>
                <a:cs typeface="Times New Roman" panose="02020603050405020304" pitchFamily="18" charset="0"/>
              </a:rPr>
              <a:t>Facilitator:</a:t>
            </a:r>
          </a:p>
          <a:p>
            <a:pPr marL="158750" indent="0" defTabSz="924641">
              <a:buNone/>
              <a:defRPr/>
            </a:pPr>
            <a:r>
              <a:rPr lang="en-US" dirty="0">
                <a:latin typeface="Times New Roman" panose="02020603050405020304" pitchFamily="18" charset="0"/>
                <a:cs typeface="Times New Roman" panose="02020603050405020304" pitchFamily="18" charset="0"/>
              </a:rPr>
              <a:t>A Blueprint for K-12 Education and No Child Left Behind were both implemented with the desire to improve public education. The quote on the screen is from 1987, when Dr. Buchanan was Superintendent. Let’s read what Bill Honig, the Superintendent of Schools, had to say at that time. Facilitator read the quote or ask for volunteers to read number 1 and then number 2. This was written 36 years ago. How many of you believe this is still relevant today? Let me see a show of hands? In the </a:t>
            </a:r>
            <a:r>
              <a:rPr lang="en-US" i="1" dirty="0">
                <a:latin typeface="Times New Roman" panose="02020603050405020304" pitchFamily="18" charset="0"/>
                <a:cs typeface="Times New Roman" panose="02020603050405020304" pitchFamily="18" charset="0"/>
              </a:rPr>
              <a:t>Historical Overview of CUSD </a:t>
            </a:r>
            <a:r>
              <a:rPr lang="en-US" dirty="0">
                <a:latin typeface="Times New Roman" panose="02020603050405020304" pitchFamily="18" charset="0"/>
                <a:cs typeface="Times New Roman" panose="02020603050405020304" pitchFamily="18" charset="0"/>
              </a:rPr>
              <a:t>Dr. Buchanan explains that CUSD agreed with Superintendent Honig. He goes on to lay the plan to bring it to fruition in Clovis Unified. </a:t>
            </a:r>
          </a:p>
          <a:p>
            <a:pPr marL="158750" indent="0" defTabSz="924641">
              <a:buNone/>
              <a:defRPr/>
            </a:pPr>
            <a:endParaRPr lang="en-US" dirty="0">
              <a:latin typeface="Times New Roman" panose="02020603050405020304" pitchFamily="18" charset="0"/>
              <a:cs typeface="Times New Roman" panose="02020603050405020304" pitchFamily="18" charset="0"/>
            </a:endParaRPr>
          </a:p>
          <a:p>
            <a:pPr marL="158750" indent="0" defTabSz="924641">
              <a:buNone/>
              <a:defRPr/>
            </a:pPr>
            <a:r>
              <a:rPr lang="en-US" dirty="0">
                <a:latin typeface="Times New Roman" panose="02020603050405020304" pitchFamily="18" charset="0"/>
                <a:cs typeface="Times New Roman" panose="02020603050405020304" pitchFamily="18" charset="0"/>
              </a:rPr>
              <a:t>This is going to take some time, but we are going to read Doc’s plan. We will all read the preface and then we will work in small groups to jigsaw Curricular Programs. While reading I want you to think what was going on in education in the ‘80’s and about the curricular programs currently have in place. Please read the Preface on gages 62-64. </a:t>
            </a:r>
          </a:p>
          <a:p>
            <a:pPr marL="158750" indent="0" defTabSz="924641">
              <a:buNone/>
              <a:defRPr/>
            </a:pPr>
            <a:endParaRPr lang="en-US" dirty="0">
              <a:latin typeface="Times New Roman" panose="02020603050405020304" pitchFamily="18" charset="0"/>
              <a:cs typeface="Times New Roman" panose="02020603050405020304" pitchFamily="18" charset="0"/>
            </a:endParaRPr>
          </a:p>
          <a:p>
            <a:pPr marL="158750" indent="0" defTabSz="924641">
              <a:buNone/>
              <a:defRPr/>
            </a:pPr>
            <a:r>
              <a:rPr lang="en-US" dirty="0">
                <a:latin typeface="Times New Roman" panose="02020603050405020304" pitchFamily="18" charset="0"/>
                <a:cs typeface="Times New Roman" panose="02020603050405020304" pitchFamily="18" charset="0"/>
              </a:rPr>
              <a:t>Allow 5-10 minutes for participants to read the preface. Now move into small groups of 3-4 to jigsaw the section Curricular Programs on pages 65-71 from the  </a:t>
            </a:r>
            <a:r>
              <a:rPr lang="en-US" i="1" u="sng" dirty="0">
                <a:latin typeface="Times New Roman" panose="02020603050405020304" pitchFamily="18" charset="0"/>
                <a:cs typeface="Times New Roman" panose="02020603050405020304" pitchFamily="18" charset="0"/>
              </a:rPr>
              <a:t>Historical Overview of CUSD </a:t>
            </a:r>
            <a:r>
              <a:rPr lang="en-US" i="0" u="none" dirty="0">
                <a:latin typeface="Times New Roman" panose="02020603050405020304" pitchFamily="18" charset="0"/>
                <a:cs typeface="Times New Roman" panose="02020603050405020304" pitchFamily="18" charset="0"/>
              </a:rPr>
              <a:t>(included in resource folder).</a:t>
            </a:r>
          </a:p>
          <a:p>
            <a:pPr marL="158750" indent="0" defTabSz="924641">
              <a:buNone/>
              <a:defRPr/>
            </a:pPr>
            <a:endParaRPr lang="en-US" dirty="0">
              <a:latin typeface="Times New Roman" panose="02020603050405020304" pitchFamily="18" charset="0"/>
              <a:cs typeface="Times New Roman" panose="02020603050405020304" pitchFamily="18" charset="0"/>
            </a:endParaRPr>
          </a:p>
          <a:p>
            <a:pPr marL="158750" indent="0" defTabSz="924641">
              <a:buNone/>
              <a:defRPr/>
            </a:pPr>
            <a:r>
              <a:rPr lang="en-US" i="0" u="none" dirty="0">
                <a:latin typeface="Times New Roman" panose="02020603050405020304" pitchFamily="18" charset="0"/>
                <a:cs typeface="Times New Roman" panose="02020603050405020304" pitchFamily="18" charset="0"/>
              </a:rPr>
              <a:t>Allow 15-20 minutes for participants to jigsaw the Curricular Programs section. We are going to spend some time thinking about our current curricular programs. </a:t>
            </a:r>
            <a:r>
              <a:rPr lang="en-US" dirty="0">
                <a:latin typeface="Times New Roman" panose="02020603050405020304" pitchFamily="18" charset="0"/>
                <a:cs typeface="Times New Roman" panose="02020603050405020304" pitchFamily="18" charset="0"/>
              </a:rPr>
              <a:t>When thinking about each component of a curricular program look at it through the lens of your work or your experience as a parent, grandparent, or student in our district.  Do we adjust to rates of learning? Explain how.</a:t>
            </a:r>
          </a:p>
          <a:p>
            <a:pPr marL="387350" indent="-228600" defTabSz="924641">
              <a:buFont typeface="+mj-lt"/>
              <a:buAutoNum type="arabicPeriod"/>
              <a:defRPr/>
            </a:pPr>
            <a:r>
              <a:rPr lang="en-US" dirty="0">
                <a:latin typeface="Times New Roman" panose="02020603050405020304" pitchFamily="18" charset="0"/>
                <a:cs typeface="Times New Roman" panose="02020603050405020304" pitchFamily="18" charset="0"/>
              </a:rPr>
              <a:t>Adjust to levels of ability? Explain how.</a:t>
            </a:r>
          </a:p>
          <a:p>
            <a:pPr marL="387350" indent="-228600" defTabSz="924641">
              <a:buFont typeface="+mj-lt"/>
              <a:buAutoNum type="arabicPeriod"/>
              <a:defRPr/>
            </a:pPr>
            <a:r>
              <a:rPr lang="en-US" i="0" u="none" dirty="0">
                <a:latin typeface="Times New Roman" panose="02020603050405020304" pitchFamily="18" charset="0"/>
                <a:cs typeface="Times New Roman" panose="02020603050405020304" pitchFamily="18" charset="0"/>
              </a:rPr>
              <a:t>Do we provide enrichment? Explain how.</a:t>
            </a:r>
          </a:p>
          <a:p>
            <a:pPr marL="387350" indent="-228600" defTabSz="924641">
              <a:buFont typeface="+mj-lt"/>
              <a:buAutoNum type="arabicPeriod"/>
              <a:defRPr/>
            </a:pPr>
            <a:r>
              <a:rPr lang="en-US" dirty="0">
                <a:latin typeface="Times New Roman" panose="02020603050405020304" pitchFamily="18" charset="0"/>
                <a:cs typeface="Times New Roman" panose="02020603050405020304" pitchFamily="18" charset="0"/>
              </a:rPr>
              <a:t>Individualize instruction? Explain how.</a:t>
            </a:r>
          </a:p>
          <a:p>
            <a:pPr marL="387350" indent="-228600" defTabSz="924641">
              <a:buFont typeface="+mj-lt"/>
              <a:buAutoNum type="arabicPeriod"/>
              <a:defRPr/>
            </a:pPr>
            <a:r>
              <a:rPr lang="en-US" i="0" u="none" dirty="0">
                <a:latin typeface="Times New Roman" panose="02020603050405020304" pitchFamily="18" charset="0"/>
                <a:cs typeface="Times New Roman" panose="02020603050405020304" pitchFamily="18" charset="0"/>
              </a:rPr>
              <a:t>Teach to subskill weaknesses? Explain how.</a:t>
            </a:r>
          </a:p>
          <a:p>
            <a:pPr marL="158750" indent="0" defTabSz="924641">
              <a:buNone/>
              <a:defRPr/>
            </a:pPr>
            <a:endParaRPr lang="en-US" i="0" u="none" dirty="0">
              <a:latin typeface="Times New Roman" panose="02020603050405020304" pitchFamily="18" charset="0"/>
              <a:cs typeface="Times New Roman" panose="02020603050405020304" pitchFamily="18" charset="0"/>
            </a:endParaRPr>
          </a:p>
          <a:p>
            <a:pPr marL="158750" indent="0" defTabSz="924641">
              <a:buNone/>
              <a:defRPr/>
            </a:pPr>
            <a:endParaRPr lang="en-US" i="0" u="non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BF7949-65DD-477A-8C4C-2DFCC906895A}" type="slidenum">
              <a:rPr lang="en-US" smtClean="0"/>
              <a:t>6</a:t>
            </a:fld>
            <a:endParaRPr lang="en-US" dirty="0"/>
          </a:p>
        </p:txBody>
      </p:sp>
    </p:spTree>
    <p:extLst>
      <p:ext uri="{BB962C8B-B14F-4D97-AF65-F5344CB8AC3E}">
        <p14:creationId xmlns:p14="http://schemas.microsoft.com/office/powerpoint/2010/main" val="4041696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Depending on your time allocation and the audience you have several options.</a:t>
            </a:r>
          </a:p>
          <a:p>
            <a:pPr marL="158750" indent="0">
              <a:buNone/>
            </a:pPr>
            <a:r>
              <a:rPr lang="en-US" dirty="0">
                <a:latin typeface="Times New Roman" panose="02020603050405020304" pitchFamily="18" charset="0"/>
                <a:cs typeface="Times New Roman" panose="02020603050405020304" pitchFamily="18" charset="0"/>
              </a:rPr>
              <a:t>The PowerPoint is designed for you to use the slides you choose in any order.</a:t>
            </a:r>
          </a:p>
          <a:p>
            <a:pPr marL="158750"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9CBF7949-65DD-477A-8C4C-2DFCC906895A}" type="slidenum">
              <a:rPr lang="en-US" smtClean="0"/>
              <a:t>7</a:t>
            </a:fld>
            <a:endParaRPr lang="en-US" dirty="0"/>
          </a:p>
        </p:txBody>
      </p:sp>
    </p:spTree>
    <p:extLst>
      <p:ext uri="{BB962C8B-B14F-4D97-AF65-F5344CB8AC3E}">
        <p14:creationId xmlns:p14="http://schemas.microsoft.com/office/powerpoint/2010/main" val="3716743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hidden="1"/>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hidden="1"/>
          <p:cNvSpPr>
            <a:spLocks noGrp="1"/>
          </p:cNvSpPr>
          <p:nvPr>
            <p:ph type="dt" sz="half" idx="10"/>
          </p:nvPr>
        </p:nvSpPr>
        <p:spPr/>
        <p:txBody>
          <a:bodyPr/>
          <a:lstStyle/>
          <a:p>
            <a:fld id="{96DFF08F-DC6B-4601-B491-B0F83F6DD2DA}" type="datetimeFigureOut">
              <a:rPr lang="en-US" smtClean="0"/>
              <a:t>10/30/23</a:t>
            </a:fld>
            <a:endParaRPr lang="en-US" dirty="0"/>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hidden="1"/>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Google Shape;202;p24">
            <a:extLst>
              <a:ext uri="{FF2B5EF4-FFF2-40B4-BE49-F238E27FC236}">
                <a16:creationId xmlns:a16="http://schemas.microsoft.com/office/drawing/2014/main" id="{DC353E64-1FB7-F1F4-3693-E12CF7249607}"/>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0EEEAFE1-E9AB-9155-EDF1-854A312114CB}"/>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15E27AEC-0B8D-D101-DBD1-5566EB8F91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8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hyperlink" Target="https://www.romancemeetslife.com/2017/05/5-tips-to-help-parents-improve-their.html"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Part II</a:t>
            </a:r>
          </a:p>
        </p:txBody>
      </p:sp>
    </p:spTree>
    <p:extLst>
      <p:ext uri="{BB962C8B-B14F-4D97-AF65-F5344CB8AC3E}">
        <p14:creationId xmlns:p14="http://schemas.microsoft.com/office/powerpoint/2010/main" val="61247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A group of children smiling&#10;&#10;Description automatically generated">
            <a:extLst>
              <a:ext uri="{FF2B5EF4-FFF2-40B4-BE49-F238E27FC236}">
                <a16:creationId xmlns:a16="http://schemas.microsoft.com/office/drawing/2014/main" id="{DC4072B4-51C5-CE93-83DE-C7359AA26AFC}"/>
              </a:ext>
            </a:extLst>
          </p:cNvPr>
          <p:cNvPicPr>
            <a:picLocks noChangeAspect="1"/>
          </p:cNvPicPr>
          <p:nvPr/>
        </p:nvPicPr>
        <p:blipFill rotWithShape="1">
          <a:blip r:embed="rId4">
            <a:alphaModFix amt="15000"/>
            <a:extLst>
              <a:ext uri="{837473B0-CC2E-450A-ABE3-18F120FF3D39}">
                <a1611:picAttrSrcUrl xmlns:a1611="http://schemas.microsoft.com/office/drawing/2016/11/main" r:id="rId5"/>
              </a:ext>
            </a:extLst>
          </a:blip>
          <a:srcRect t="94" r="1" b="96"/>
          <a:stretch/>
        </p:blipFill>
        <p:spPr>
          <a:xfrm>
            <a:off x="364603" y="364927"/>
            <a:ext cx="8420582" cy="4412471"/>
          </a:xfrm>
          <a:prstGeom prst="rect">
            <a:avLst/>
          </a:prstGeom>
          <a:effectLst>
            <a:outerShdw blurRad="50800" dist="50800" dir="5400000" sx="1000" sy="1000" algn="ctr" rotWithShape="0">
              <a:srgbClr val="000000">
                <a:alpha val="0"/>
              </a:srgbClr>
            </a:outerShdw>
          </a:effectLst>
        </p:spPr>
      </p:pic>
      <p:sp>
        <p:nvSpPr>
          <p:cNvPr id="2" name="Title 1">
            <a:extLst>
              <a:ext uri="{FF2B5EF4-FFF2-40B4-BE49-F238E27FC236}">
                <a16:creationId xmlns:a16="http://schemas.microsoft.com/office/drawing/2014/main" id="{46389766-722B-519D-9D39-26AF4361E119}"/>
              </a:ext>
            </a:extLst>
          </p:cNvPr>
          <p:cNvSpPr>
            <a:spLocks noGrp="1"/>
          </p:cNvSpPr>
          <p:nvPr>
            <p:ph type="title"/>
          </p:nvPr>
        </p:nvSpPr>
        <p:spPr>
          <a:xfrm>
            <a:off x="971552" y="736600"/>
            <a:ext cx="7200897" cy="977900"/>
          </a:xfrm>
        </p:spPr>
        <p:txBody>
          <a:bodyPr>
            <a:normAutofit fontScale="90000"/>
          </a:bodyPr>
          <a:lstStyle/>
          <a:p>
            <a:br>
              <a:rPr lang="en-US" dirty="0">
                <a:solidFill>
                  <a:schemeClr val="tx1"/>
                </a:solidFill>
              </a:rPr>
            </a:br>
            <a:r>
              <a:rPr lang="en-US" dirty="0">
                <a:solidFill>
                  <a:schemeClr val="tx1"/>
                </a:solidFill>
              </a:rPr>
              <a:t>Students are at the Center of Every Decision</a:t>
            </a:r>
          </a:p>
        </p:txBody>
      </p:sp>
      <p:sp>
        <p:nvSpPr>
          <p:cNvPr id="3" name="Content Placeholder 2">
            <a:extLst>
              <a:ext uri="{FF2B5EF4-FFF2-40B4-BE49-F238E27FC236}">
                <a16:creationId xmlns:a16="http://schemas.microsoft.com/office/drawing/2014/main" id="{F3D194D8-12E3-36BE-EC11-44AC514DD9AD}"/>
              </a:ext>
            </a:extLst>
          </p:cNvPr>
          <p:cNvSpPr>
            <a:spLocks noGrp="1"/>
          </p:cNvSpPr>
          <p:nvPr>
            <p:ph idx="1"/>
          </p:nvPr>
        </p:nvSpPr>
        <p:spPr>
          <a:xfrm>
            <a:off x="971551" y="1917699"/>
            <a:ext cx="7200897" cy="2489202"/>
          </a:xfrm>
        </p:spPr>
        <p:txBody>
          <a:bodyPr>
            <a:normAutofit/>
          </a:bodyPr>
          <a:lstStyle/>
          <a:p>
            <a:r>
              <a:rPr lang="en-US" dirty="0">
                <a:solidFill>
                  <a:schemeClr val="tx1"/>
                </a:solidFill>
                <a:effectLst/>
                <a:latin typeface="Cambria" panose="02040503050406030204" pitchFamily="18" charset="0"/>
                <a:ea typeface="Calibri" panose="020F0502020204030204" pitchFamily="34" charset="0"/>
                <a:cs typeface="Arial" panose="020B0604020202020204" pitchFamily="34" charset="0"/>
              </a:rPr>
              <a:t>Clovis Unified School District exists because of students. Students are at the core of who we are, regardless of where in the organization someone serves. If we keep our eyes on students and what they need to be successful, then decisions become simple</a:t>
            </a:r>
            <a:r>
              <a:rPr lang="en-US" dirty="0">
                <a:solidFill>
                  <a:schemeClr val="tx1"/>
                </a:solidFill>
                <a:latin typeface="Cambria" panose="02040503050406030204" pitchFamily="18" charset="0"/>
                <a:ea typeface="Calibri" panose="020F0502020204030204" pitchFamily="34" charset="0"/>
                <a:cs typeface="Arial" panose="020B0604020202020204" pitchFamily="34" charset="0"/>
              </a:rPr>
              <a:t>, even if not always easy.</a:t>
            </a:r>
            <a:endParaRPr lang="en-US" dirty="0">
              <a:solidFill>
                <a:schemeClr val="tx1"/>
              </a:solidFill>
              <a:effectLst/>
              <a:latin typeface="Cambria" panose="02040503050406030204" pitchFamily="18" charset="0"/>
              <a:ea typeface="Calibri" panose="020F0502020204030204" pitchFamily="34" charset="0"/>
              <a:cs typeface="Arial" panose="020B0604020202020204" pitchFamily="34" charset="0"/>
            </a:endParaRPr>
          </a:p>
          <a:p>
            <a:endParaRPr lang="en-US" i="1" u="sng" dirty="0">
              <a:solidFill>
                <a:schemeClr val="tx1"/>
              </a:solidFill>
              <a:latin typeface="Cambria" panose="02040503050406030204" pitchFamily="18" charset="0"/>
              <a:ea typeface="Calibri" panose="020F0502020204030204" pitchFamily="34" charset="0"/>
              <a:cs typeface="Arial" panose="020B0604020202020204" pitchFamily="34" charset="0"/>
            </a:endParaRPr>
          </a:p>
          <a:p>
            <a:pPr algn="r"/>
            <a:r>
              <a:rPr lang="en-US" i="1" u="sng" dirty="0">
                <a:solidFill>
                  <a:schemeClr val="tx1"/>
                </a:solidFill>
                <a:effectLst/>
                <a:latin typeface="+mn-lt"/>
                <a:ea typeface="Calibri" panose="020F0502020204030204" pitchFamily="34" charset="0"/>
                <a:cs typeface="Arial" panose="020B0604020202020204" pitchFamily="34" charset="0"/>
              </a:rPr>
              <a:t>Leadership Philosophies of the Clovis Unified School District</a:t>
            </a:r>
          </a:p>
          <a:p>
            <a:endParaRPr lang="en-US" dirty="0">
              <a:solidFill>
                <a:schemeClr val="tx1"/>
              </a:solidFill>
              <a:latin typeface="Cambria" panose="02040503050406030204" pitchFamily="18" charset="0"/>
              <a:cs typeface="Arial" panose="020B0604020202020204" pitchFamily="34" charset="0"/>
            </a:endParaRPr>
          </a:p>
          <a:p>
            <a:endParaRPr lang="en-US" dirty="0">
              <a:solidFill>
                <a:schemeClr val="tx1"/>
              </a:solidFill>
            </a:endParaRPr>
          </a:p>
        </p:txBody>
      </p:sp>
    </p:spTree>
    <p:extLst>
      <p:ext uri="{BB962C8B-B14F-4D97-AF65-F5344CB8AC3E}">
        <p14:creationId xmlns:p14="http://schemas.microsoft.com/office/powerpoint/2010/main" val="3289907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628650" y="123758"/>
            <a:ext cx="7200897" cy="564300"/>
          </a:xfrm>
        </p:spPr>
        <p:txBody>
          <a:bodyPr>
            <a:normAutofit fontScale="90000"/>
          </a:bodyPr>
          <a:lstStyle/>
          <a:p>
            <a:br>
              <a:rPr lang="en-US" sz="2700" dirty="0"/>
            </a:br>
            <a:r>
              <a:rPr lang="en-US" b="1" dirty="0"/>
              <a:t>Leadership, the Clovis Way</a:t>
            </a:r>
            <a:endParaRPr lang="en-US" dirty="0"/>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a:xfrm>
            <a:off x="628650" y="1018415"/>
            <a:ext cx="7886700" cy="3262312"/>
          </a:xfrm>
        </p:spPr>
        <p:txBody>
          <a:bodyPr>
            <a:normAutofit lnSpcReduction="10000"/>
          </a:bodyPr>
          <a:lstStyle/>
          <a:p>
            <a:pPr algn="ctr">
              <a:lnSpc>
                <a:spcPct val="107000"/>
              </a:lnSpc>
            </a:pPr>
            <a:r>
              <a:rPr lang="en-US" sz="2400" b="1" dirty="0">
                <a:ea typeface="Calibri" panose="020F0502020204030204" pitchFamily="34" charset="0"/>
                <a:cs typeface="Calibri" panose="020F0502020204030204" pitchFamily="34" charset="0"/>
              </a:rPr>
              <a:t>“L</a:t>
            </a:r>
            <a:r>
              <a:rPr lang="en-US" sz="2400" b="1" dirty="0">
                <a:effectLst/>
                <a:ea typeface="Calibri" panose="020F0502020204030204" pitchFamily="34" charset="0"/>
                <a:cs typeface="Calibri" panose="020F0502020204030204" pitchFamily="34" charset="0"/>
              </a:rPr>
              <a:t>eadership, has three major components to it.”</a:t>
            </a:r>
          </a:p>
          <a:p>
            <a:pPr algn="r">
              <a:lnSpc>
                <a:spcPct val="107000"/>
              </a:lnSpc>
            </a:pPr>
            <a:r>
              <a:rPr lang="en-US" sz="1600" b="1" dirty="0">
                <a:ea typeface="Calibri" panose="020F0502020204030204" pitchFamily="34" charset="0"/>
                <a:cs typeface="Calibri" panose="020F0502020204030204" pitchFamily="34" charset="0"/>
              </a:rPr>
              <a:t>Carlo Prandini, Ph.D.</a:t>
            </a:r>
          </a:p>
          <a:p>
            <a:pPr algn="r">
              <a:lnSpc>
                <a:spcPct val="107000"/>
              </a:lnSpc>
            </a:pPr>
            <a:r>
              <a:rPr lang="en-US" sz="1600" b="1" dirty="0">
                <a:ea typeface="Calibri" panose="020F0502020204030204" pitchFamily="34" charset="0"/>
                <a:cs typeface="Calibri" panose="020F0502020204030204" pitchFamily="34" charset="0"/>
              </a:rPr>
              <a:t> </a:t>
            </a:r>
          </a:p>
          <a:p>
            <a:pPr>
              <a:lnSpc>
                <a:spcPct val="107000"/>
              </a:lnSpc>
            </a:pPr>
            <a:r>
              <a:rPr lang="en-US" b="1" dirty="0">
                <a:ea typeface="Calibri" panose="020F0502020204030204" pitchFamily="34" charset="0"/>
                <a:cs typeface="Calibri" panose="020F0502020204030204" pitchFamily="34" charset="0"/>
              </a:rPr>
              <a:t>1. Vision - </a:t>
            </a:r>
            <a:r>
              <a:rPr lang="en-US" dirty="0">
                <a:ea typeface="Calibri" panose="020F0502020204030204" pitchFamily="34" charset="0"/>
                <a:cs typeface="Calibri" panose="020F0502020204030204" pitchFamily="34" charset="0"/>
              </a:rPr>
              <a:t>If you don't have a vision, if you don't know what the final product's going to look like, you're going to have some trouble…</a:t>
            </a:r>
            <a:br>
              <a:rPr lang="en-US" dirty="0">
                <a:ea typeface="Calibri" panose="020F0502020204030204" pitchFamily="34" charset="0"/>
                <a:cs typeface="Calibri" panose="020F0502020204030204" pitchFamily="34" charset="0"/>
              </a:rPr>
            </a:br>
            <a:endParaRPr lang="en-US" dirty="0">
              <a:ea typeface="Calibri" panose="020F0502020204030204" pitchFamily="34" charset="0"/>
              <a:cs typeface="Calibri" panose="020F0502020204030204" pitchFamily="34" charset="0"/>
            </a:endParaRPr>
          </a:p>
          <a:p>
            <a:pPr>
              <a:lnSpc>
                <a:spcPct val="107000"/>
              </a:lnSpc>
            </a:pPr>
            <a:r>
              <a:rPr lang="en-US" b="1" dirty="0">
                <a:ea typeface="Calibri" panose="020F0502020204030204" pitchFamily="34" charset="0"/>
                <a:cs typeface="Calibri" panose="020F0502020204030204" pitchFamily="34" charset="0"/>
              </a:rPr>
              <a:t>2. Plan - </a:t>
            </a:r>
            <a:r>
              <a:rPr lang="en-US" dirty="0">
                <a:ea typeface="Times New Roman" panose="02020603050405020304" pitchFamily="18" charset="0"/>
              </a:rPr>
              <a:t>You have to have a plan, you have to have systems in place, you have to be an architect that can define implementation plans…</a:t>
            </a:r>
            <a:br>
              <a:rPr lang="en-US" dirty="0">
                <a:ea typeface="Times New Roman" panose="02020603050405020304" pitchFamily="18" charset="0"/>
              </a:rPr>
            </a:br>
            <a:endParaRPr lang="en-US" dirty="0">
              <a:ea typeface="Calibri" panose="020F0502020204030204" pitchFamily="34" charset="0"/>
              <a:cs typeface="Calibri" panose="020F0502020204030204" pitchFamily="34" charset="0"/>
            </a:endParaRPr>
          </a:p>
          <a:p>
            <a:pPr>
              <a:lnSpc>
                <a:spcPct val="107000"/>
              </a:lnSpc>
            </a:pPr>
            <a:r>
              <a:rPr lang="en-US" sz="1400" b="1" dirty="0">
                <a:ea typeface="Calibri" panose="020F0502020204030204" pitchFamily="34" charset="0"/>
                <a:cs typeface="Calibri" panose="020F0502020204030204" pitchFamily="34" charset="0"/>
              </a:rPr>
              <a:t>3. </a:t>
            </a:r>
            <a:r>
              <a:rPr lang="en-US" b="1" dirty="0">
                <a:ea typeface="Calibri" panose="020F0502020204030204" pitchFamily="34" charset="0"/>
                <a:cs typeface="Calibri" panose="020F0502020204030204" pitchFamily="34" charset="0"/>
              </a:rPr>
              <a:t>Culture - </a:t>
            </a:r>
            <a:r>
              <a:rPr lang="en-US" dirty="0">
                <a:ea typeface="Times New Roman" panose="02020603050405020304" pitchFamily="18" charset="0"/>
              </a:rPr>
              <a:t>You have to have a culture of valuing opinions and developing a team of a variety of perspectives and backgrounds…</a:t>
            </a:r>
            <a:endParaRPr lang="en-US" dirty="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49370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p:txBody>
          <a:bodyPr>
            <a:normAutofit/>
          </a:bodyPr>
          <a:lstStyle/>
          <a:p>
            <a:br>
              <a:rPr lang="en-US" sz="2700" dirty="0"/>
            </a:br>
            <a:r>
              <a:rPr lang="en-US" sz="2700" dirty="0"/>
              <a:t>The Clovis Unified System</a:t>
            </a:r>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p:txBody>
          <a:bodyPr>
            <a:normAutofit/>
          </a:bodyPr>
          <a:lstStyle/>
          <a:p>
            <a:r>
              <a:rPr lang="en-US" sz="2400" dirty="0"/>
              <a:t>System:</a:t>
            </a:r>
          </a:p>
          <a:p>
            <a:r>
              <a:rPr lang="en-US" sz="2400" dirty="0">
                <a:solidFill>
                  <a:schemeClr val="tx1"/>
                </a:solidFill>
              </a:rPr>
              <a:t>“A set of principles or procedures according to which something is done; an organized framework or method.”</a:t>
            </a:r>
            <a:br>
              <a:rPr lang="en-US" sz="2400" dirty="0">
                <a:solidFill>
                  <a:schemeClr val="tx1"/>
                </a:solidFill>
              </a:rPr>
            </a:br>
            <a:endParaRPr lang="en-US" sz="2400" dirty="0">
              <a:solidFill>
                <a:schemeClr val="tx1"/>
              </a:solidFill>
            </a:endParaRPr>
          </a:p>
          <a:p>
            <a:r>
              <a:rPr lang="en-US" sz="2400" dirty="0">
                <a:solidFill>
                  <a:schemeClr val="tx1"/>
                </a:solidFill>
              </a:rPr>
              <a:t>Plan:</a:t>
            </a:r>
          </a:p>
          <a:p>
            <a:r>
              <a:rPr lang="en-US" sz="2400" dirty="0">
                <a:solidFill>
                  <a:schemeClr val="tx1"/>
                </a:solidFill>
              </a:rPr>
              <a:t>“A detailed proposal for doing or achieving something.”</a:t>
            </a:r>
          </a:p>
          <a:p>
            <a:endParaRPr lang="en-US" dirty="0"/>
          </a:p>
        </p:txBody>
      </p:sp>
    </p:spTree>
    <p:extLst>
      <p:ext uri="{BB962C8B-B14F-4D97-AF65-F5344CB8AC3E}">
        <p14:creationId xmlns:p14="http://schemas.microsoft.com/office/powerpoint/2010/main" val="4010878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p:txBody>
          <a:bodyPr>
            <a:normAutofit/>
          </a:bodyPr>
          <a:lstStyle/>
          <a:p>
            <a:br>
              <a:rPr lang="en-US" sz="2700" dirty="0"/>
            </a:br>
            <a:r>
              <a:rPr lang="en-US" sz="2700" dirty="0"/>
              <a:t>What is a system?</a:t>
            </a:r>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p:txBody>
          <a:bodyPr>
            <a:normAutofit/>
          </a:bodyPr>
          <a:lstStyle/>
          <a:p>
            <a:pPr>
              <a:lnSpc>
                <a:spcPts val="2500"/>
              </a:lnSpc>
              <a:buClr>
                <a:srgbClr val="00498F"/>
              </a:buClr>
            </a:pPr>
            <a:r>
              <a:rPr lang="en-US" sz="2000" dirty="0"/>
              <a:t>Read the article </a:t>
            </a:r>
            <a:r>
              <a:rPr lang="en-US" sz="2000" i="1" dirty="0"/>
              <a:t>Is Clovis Unified a High-Functioning System?</a:t>
            </a:r>
          </a:p>
          <a:p>
            <a:pPr>
              <a:lnSpc>
                <a:spcPts val="2500"/>
              </a:lnSpc>
              <a:buClr>
                <a:srgbClr val="00498F"/>
              </a:buClr>
            </a:pPr>
            <a:r>
              <a:rPr lang="en-US" sz="2000" dirty="0"/>
              <a:t>Number off 1-8 to jigsaw the article.</a:t>
            </a:r>
          </a:p>
          <a:p>
            <a:pPr>
              <a:lnSpc>
                <a:spcPts val="2500"/>
              </a:lnSpc>
              <a:buClr>
                <a:srgbClr val="00498F"/>
              </a:buClr>
            </a:pPr>
            <a:r>
              <a:rPr lang="en-US" sz="2000" dirty="0"/>
              <a:t>For each component record the following information on a large post-it.</a:t>
            </a:r>
          </a:p>
          <a:p>
            <a:pPr marL="285750" lvl="4" indent="-285750">
              <a:buClr>
                <a:srgbClr val="00498F"/>
              </a:buClr>
              <a:buSzPct val="75000"/>
              <a:buFont typeface="Wingdings" pitchFamily="2" charset="2"/>
              <a:buChar char="§"/>
            </a:pPr>
            <a:r>
              <a:rPr lang="en-US" sz="2000" dirty="0"/>
              <a:t>Definition</a:t>
            </a:r>
          </a:p>
          <a:p>
            <a:pPr marL="285750" indent="-285750">
              <a:buClr>
                <a:srgbClr val="00498F"/>
              </a:buClr>
              <a:buSzPct val="75000"/>
              <a:buFont typeface="Wingdings" pitchFamily="2" charset="2"/>
              <a:buChar char="§"/>
            </a:pPr>
            <a:r>
              <a:rPr lang="en-US" sz="2000" dirty="0"/>
              <a:t>Examples</a:t>
            </a:r>
          </a:p>
          <a:p>
            <a:pPr marL="285750" indent="-285750">
              <a:buClr>
                <a:srgbClr val="00498F"/>
              </a:buClr>
              <a:buSzPct val="75000"/>
              <a:buFont typeface="Wingdings" pitchFamily="2" charset="2"/>
              <a:buChar char="§"/>
            </a:pPr>
            <a:r>
              <a:rPr lang="en-US" sz="2000" dirty="0"/>
              <a:t>Is CUSD a high-functioning system?</a:t>
            </a:r>
          </a:p>
          <a:p>
            <a:pPr marL="285750" indent="-285750">
              <a:buClr>
                <a:srgbClr val="00498F"/>
              </a:buClr>
              <a:buSzPct val="75000"/>
              <a:buFont typeface="Wingdings" pitchFamily="2" charset="2"/>
              <a:buChar char="§"/>
            </a:pPr>
            <a:r>
              <a:rPr lang="en-US" sz="2000" dirty="0"/>
              <a:t>Provide evidence to support your conclusion</a:t>
            </a:r>
          </a:p>
          <a:p>
            <a:pPr marL="285750" indent="-285750">
              <a:buClr>
                <a:srgbClr val="00498F"/>
              </a:buClr>
              <a:buSzPct val="75000"/>
              <a:buFont typeface="Wingdings" pitchFamily="2" charset="2"/>
              <a:buChar char="§"/>
            </a:pPr>
            <a:r>
              <a:rPr lang="en-US" sz="2000" dirty="0"/>
              <a:t>Share with larger group while displaying your post-it.</a:t>
            </a:r>
          </a:p>
        </p:txBody>
      </p:sp>
    </p:spTree>
    <p:extLst>
      <p:ext uri="{BB962C8B-B14F-4D97-AF65-F5344CB8AC3E}">
        <p14:creationId xmlns:p14="http://schemas.microsoft.com/office/powerpoint/2010/main" val="3030162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AEBEC-25FA-49FC-8AD8-31B79EC2FC8C}"/>
              </a:ext>
            </a:extLst>
          </p:cNvPr>
          <p:cNvSpPr>
            <a:spLocks noGrp="1"/>
          </p:cNvSpPr>
          <p:nvPr>
            <p:ph type="title" idx="4294967295"/>
          </p:nvPr>
        </p:nvSpPr>
        <p:spPr>
          <a:xfrm>
            <a:off x="566260" y="400050"/>
            <a:ext cx="7200900" cy="977900"/>
          </a:xfrm>
        </p:spPr>
        <p:txBody>
          <a:bodyPr vert="horz" lIns="68580" tIns="34290" rIns="68580" bIns="34290" rtlCol="0" anchor="ctr">
            <a:normAutofit fontScale="90000"/>
          </a:bodyPr>
          <a:lstStyle/>
          <a:p>
            <a:br>
              <a:rPr lang="en-US" b="1" dirty="0"/>
            </a:br>
            <a:r>
              <a:rPr lang="en-US" b="1" dirty="0"/>
              <a:t>A Blueprint for K-12 Education</a:t>
            </a:r>
          </a:p>
        </p:txBody>
      </p:sp>
      <p:sp>
        <p:nvSpPr>
          <p:cNvPr id="61" name="Content Placeholder 32">
            <a:extLst>
              <a:ext uri="{FF2B5EF4-FFF2-40B4-BE49-F238E27FC236}">
                <a16:creationId xmlns:a16="http://schemas.microsoft.com/office/drawing/2014/main" id="{D6E87680-D80A-7108-4BB7-CD37D2B0E446}"/>
              </a:ext>
            </a:extLst>
          </p:cNvPr>
          <p:cNvSpPr>
            <a:spLocks noGrp="1"/>
          </p:cNvSpPr>
          <p:nvPr>
            <p:ph idx="4294967295"/>
          </p:nvPr>
        </p:nvSpPr>
        <p:spPr>
          <a:xfrm>
            <a:off x="416718" y="1489683"/>
            <a:ext cx="8310563" cy="2643188"/>
          </a:xfrm>
        </p:spPr>
        <p:txBody>
          <a:bodyPr vert="horz" lIns="68580" tIns="34290" rIns="68580" bIns="34290" rtlCol="0" anchor="t">
            <a:normAutofit fontScale="77500" lnSpcReduction="20000"/>
          </a:bodyPr>
          <a:lstStyle/>
          <a:p>
            <a:pPr>
              <a:lnSpc>
                <a:spcPct val="120000"/>
              </a:lnSpc>
            </a:pPr>
            <a:r>
              <a:rPr lang="en-US" sz="3000" dirty="0"/>
              <a:t>“…1) we need to educate more of our students to higher levels of academic competency if they are to obtain jobs and if our nation is to remain competitive in the world economy; and 2) we must instill strong ethical values in our students to keep democracy alive and help our students develop the character and judgement they need to live up to their potential.</a:t>
            </a:r>
            <a:br>
              <a:rPr lang="en-US" sz="1500" dirty="0"/>
            </a:br>
            <a:r>
              <a:rPr lang="en-US" sz="2200" dirty="0"/>
              <a:t>                                                                                        Bill Honig, Superintendent of Schools  </a:t>
            </a:r>
          </a:p>
          <a:p>
            <a:pPr>
              <a:lnSpc>
                <a:spcPct val="90000"/>
              </a:lnSpc>
            </a:pPr>
            <a:endParaRPr lang="en-US" sz="1500" b="1" dirty="0"/>
          </a:p>
          <a:p>
            <a:pPr>
              <a:lnSpc>
                <a:spcPct val="90000"/>
              </a:lnSpc>
            </a:pPr>
            <a:endParaRPr lang="en-US" sz="1500" b="1" dirty="0"/>
          </a:p>
          <a:p>
            <a:pPr>
              <a:lnSpc>
                <a:spcPct val="90000"/>
              </a:lnSpc>
            </a:pPr>
            <a:endParaRPr lang="en-US" sz="1500" b="1" dirty="0"/>
          </a:p>
        </p:txBody>
      </p:sp>
    </p:spTree>
    <p:extLst>
      <p:ext uri="{BB962C8B-B14F-4D97-AF65-F5344CB8AC3E}">
        <p14:creationId xmlns:p14="http://schemas.microsoft.com/office/powerpoint/2010/main" val="2793884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End of Part II</a:t>
            </a:r>
          </a:p>
        </p:txBody>
      </p:sp>
    </p:spTree>
    <p:extLst>
      <p:ext uri="{BB962C8B-B14F-4D97-AF65-F5344CB8AC3E}">
        <p14:creationId xmlns:p14="http://schemas.microsoft.com/office/powerpoint/2010/main" val="2942054704"/>
      </p:ext>
    </p:extLst>
  </p:cSld>
  <p:clrMapOvr>
    <a:masterClrMapping/>
  </p:clrMapOvr>
</p:sld>
</file>

<file path=ppt/theme/theme1.xml><?xml version="1.0" encoding="utf-8"?>
<a:theme xmlns:a="http://schemas.openxmlformats.org/drawingml/2006/main" name="1_Editorial Meeting by Slidesgo">
  <a:themeElements>
    <a:clrScheme name="Custom 1">
      <a:dk1>
        <a:srgbClr val="00498F"/>
      </a:dk1>
      <a:lt1>
        <a:srgbClr val="00498F"/>
      </a:lt1>
      <a:dk2>
        <a:srgbClr val="00498F"/>
      </a:dk2>
      <a:lt2>
        <a:srgbClr val="00498F"/>
      </a:lt2>
      <a:accent1>
        <a:srgbClr val="00498E"/>
      </a:accent1>
      <a:accent2>
        <a:srgbClr val="00498E"/>
      </a:accent2>
      <a:accent3>
        <a:srgbClr val="00498F"/>
      </a:accent3>
      <a:accent4>
        <a:srgbClr val="00498F"/>
      </a:accent4>
      <a:accent5>
        <a:srgbClr val="00498F"/>
      </a:accent5>
      <a:accent6>
        <a:srgbClr val="00498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 B Leadership PPT v1 - Blue Logo" id="{9ACCAA4C-BB0C-164B-A7BA-6CA90822A93B}" vid="{5C391EB1-4DAF-394F-9962-3DAD3952484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3652</TotalTime>
  <Words>1642</Words>
  <Application>Microsoft Macintosh PowerPoint</Application>
  <PresentationFormat>On-screen Show (16:9)</PresentationFormat>
  <Paragraphs>102</Paragraphs>
  <Slides>7</Slides>
  <Notes>7</Notes>
  <HiddenSlides>0</HiddenSlides>
  <MMClips>0</MMClips>
  <ScaleCrop>false</ScaleCrop>
  <HeadingPairs>
    <vt:vector size="8" baseType="variant">
      <vt:variant>
        <vt:lpstr>Fonts Used</vt:lpstr>
      </vt:variant>
      <vt:variant>
        <vt:i4>14</vt:i4>
      </vt:variant>
      <vt:variant>
        <vt:lpstr>Theme</vt:lpstr>
      </vt:variant>
      <vt:variant>
        <vt:i4>1</vt:i4>
      </vt:variant>
      <vt:variant>
        <vt:lpstr>Slide Titles</vt:lpstr>
      </vt:variant>
      <vt:variant>
        <vt:i4>7</vt:i4>
      </vt:variant>
      <vt:variant>
        <vt:lpstr>Custom Shows</vt:lpstr>
      </vt:variant>
      <vt:variant>
        <vt:i4>1</vt:i4>
      </vt:variant>
    </vt:vector>
  </HeadingPairs>
  <TitlesOfParts>
    <vt:vector size="23" baseType="lpstr">
      <vt:lpstr>Arial</vt:lpstr>
      <vt:lpstr>Bebas Neue</vt:lpstr>
      <vt:lpstr>Bebas Neue Regular</vt:lpstr>
      <vt:lpstr>Cambria</vt:lpstr>
      <vt:lpstr>Exo</vt:lpstr>
      <vt:lpstr>Fjalla One</vt:lpstr>
      <vt:lpstr>Garamond</vt:lpstr>
      <vt:lpstr>Open Sans</vt:lpstr>
      <vt:lpstr>Raleway Medium</vt:lpstr>
      <vt:lpstr>Ramabhadra</vt:lpstr>
      <vt:lpstr>Red Hat Text</vt:lpstr>
      <vt:lpstr>Roboto Condensed Light</vt:lpstr>
      <vt:lpstr>Times New Roman</vt:lpstr>
      <vt:lpstr>Wingdings</vt:lpstr>
      <vt:lpstr>1_Editorial Meeting by Slidesgo</vt:lpstr>
      <vt:lpstr>Part II</vt:lpstr>
      <vt:lpstr> Students are at the Center of Every Decision</vt:lpstr>
      <vt:lpstr> Leadership, the Clovis Way</vt:lpstr>
      <vt:lpstr> The Clovis Unified System</vt:lpstr>
      <vt:lpstr> What is a system?</vt:lpstr>
      <vt:lpstr> A Blueprint for K-12 Education</vt:lpstr>
      <vt:lpstr>End of Part II</vt:lpstr>
      <vt:lpstr>Part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36</cp:revision>
  <dcterms:modified xsi:type="dcterms:W3CDTF">2023-10-30T18:42:31Z</dcterms:modified>
</cp:coreProperties>
</file>